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4"/>
  </p:sldMasterIdLst>
  <p:notesMasterIdLst>
    <p:notesMasterId r:id="rId16"/>
  </p:notesMasterIdLst>
  <p:handoutMasterIdLst>
    <p:handoutMasterId r:id="rId17"/>
  </p:handoutMasterIdLst>
  <p:sldIdLst>
    <p:sldId id="281" r:id="rId5"/>
    <p:sldId id="284" r:id="rId6"/>
    <p:sldId id="280" r:id="rId7"/>
    <p:sldId id="278" r:id="rId8"/>
    <p:sldId id="261" r:id="rId9"/>
    <p:sldId id="273" r:id="rId10"/>
    <p:sldId id="279" r:id="rId11"/>
    <p:sldId id="293" r:id="rId12"/>
    <p:sldId id="277" r:id="rId13"/>
    <p:sldId id="294" r:id="rId14"/>
    <p:sldId id="28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FD340F-1AA4-46C8-A411-AC4AAAC9CA58}" v="716" dt="2025-08-28T22:17:30.615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94879" autoAdjust="0"/>
  </p:normalViewPr>
  <p:slideViewPr>
    <p:cSldViewPr snapToGrid="0">
      <p:cViewPr>
        <p:scale>
          <a:sx n="100" d="100"/>
          <a:sy n="100" d="100"/>
        </p:scale>
        <p:origin x="-370" y="14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5099-B3AD-44D7-919B-BCB6DC3E7F21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5058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115DA-6CBC-4AEF-A85F-371C66916CF8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835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07E4-95E8-4ABC-B20B-51235318A487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7207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826152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2550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9611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883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662812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6445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1537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03122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BF121-2723-4D35-ADA9-215CD054C4BC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741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54BA-4BC6-480F-839C-951A49B248A9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79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DD0EA-4726-4440-BF9D-E88296FC3068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2121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AD10D-99D1-46B2-A85A-C16850FCF8CF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352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67E51-34D6-4E3D-8F41-CC63EA446EDD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551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9E550-CE3F-497F-B953-7DE0932F91C0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515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0BF4-BAA0-4539-95F2-9C4277F97478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6318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9884E-D945-496C-84BE-49C61F78F9EC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726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CD438618-DEE5-47CF-A8B2-A9E090D503CD}" type="datetimeFigureOut">
              <a:rPr lang="en-US" dirty="0"/>
              <a:t>8/28/2025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024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  <p15:guide id="8" orient="horz" pos="4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2976" y="354106"/>
            <a:ext cx="9144000" cy="2286000"/>
          </a:xfrm>
        </p:spPr>
        <p:txBody>
          <a:bodyPr/>
          <a:lstStyle/>
          <a:p>
            <a:r>
              <a:rPr lang="en-US" b="1" dirty="0">
                <a:ea typeface="Calibri Light"/>
                <a:cs typeface="Calibri Light"/>
              </a:rPr>
              <a:t>Insurance management System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668950-211A-30DB-C407-C31D9C2839C7}"/>
              </a:ext>
            </a:extLst>
          </p:cNvPr>
          <p:cNvSpPr txBox="1"/>
          <p:nvPr/>
        </p:nvSpPr>
        <p:spPr>
          <a:xfrm>
            <a:off x="1073448" y="3429902"/>
            <a:ext cx="1023772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The </a:t>
            </a: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Insurance Management System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is a microservices-based project that manages insurance  policies and claims.</a:t>
            </a:r>
            <a:endParaRPr lang="en-US" dirty="0">
              <a:solidFill>
                <a:schemeClr val="bg1"/>
              </a:solidFill>
            </a:endParaRPr>
          </a:p>
          <a:p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Users can apply for policies and raise claims, agents manage and verify them, while admins finalize approvals.</a:t>
            </a:r>
            <a:endParaRPr lang="en-US" dirty="0">
              <a:solidFill>
                <a:schemeClr val="bg1"/>
              </a:solidFill>
            </a:endParaRPr>
          </a:p>
          <a:p>
            <a:br>
              <a:rPr lang="en-US" sz="2000" dirty="0">
                <a:ea typeface="+mn-lt"/>
                <a:cs typeface="+mn-lt"/>
              </a:rPr>
            </a:b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The system is containerized using </a:t>
            </a: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Docker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, deployed and managed with </a:t>
            </a: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Kubernetes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, and automated through </a:t>
            </a: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Jenkins CI/CD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 sz="2000" dirty="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F56B1E-A41F-3354-E858-1091CE828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tx1"/>
                </a:solidFill>
                <a:ea typeface="+mj-lt"/>
                <a:cs typeface="+mj-lt"/>
              </a:rPr>
              <a:t>Deployment</a:t>
            </a:r>
            <a:endParaRPr lang="en-US" sz="4400" b="1" dirty="0">
              <a:solidFill>
                <a:schemeClr val="tx1"/>
              </a:solidFill>
            </a:endParaRPr>
          </a:p>
        </p:txBody>
      </p:sp>
      <p:pic>
        <p:nvPicPr>
          <p:cNvPr id="7" name="Picture Placeholder 6" descr="A diagram of a software company&#10;&#10;AI-generated content may be incorrect.">
            <a:extLst>
              <a:ext uri="{FF2B5EF4-FFF2-40B4-BE49-F238E27FC236}">
                <a16:creationId xmlns:a16="http://schemas.microsoft.com/office/drawing/2014/main" id="{B10E8C5C-04E1-27DA-571E-3AEE19DE7E2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5254346" y="743350"/>
            <a:ext cx="6295555" cy="5383254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44198F-A512-2C58-6A87-64634F2BFE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15200" y="924052"/>
            <a:ext cx="1768288" cy="5947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/>
              <a:t>Deployment</a:t>
            </a:r>
            <a:endParaRPr lang="en-US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9D7E01-EED5-4510-9077-7097DD46F482}"/>
              </a:ext>
            </a:extLst>
          </p:cNvPr>
          <p:cNvSpPr txBox="1"/>
          <p:nvPr/>
        </p:nvSpPr>
        <p:spPr>
          <a:xfrm>
            <a:off x="501722" y="1709280"/>
            <a:ext cx="4752931" cy="46782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The system is deployed using </a:t>
            </a:r>
            <a:r>
              <a:rPr lang="en-US" sz="2000" b="1" dirty="0">
                <a:ea typeface="+mn-lt"/>
                <a:cs typeface="+mn-lt"/>
              </a:rPr>
              <a:t>Docker Compose</a:t>
            </a:r>
            <a:r>
              <a:rPr lang="en-US" sz="2000" dirty="0">
                <a:ea typeface="+mn-lt"/>
                <a:cs typeface="+mn-lt"/>
              </a:rPr>
              <a:t> (for local setup) and </a:t>
            </a:r>
            <a:r>
              <a:rPr lang="en-US" sz="2000" b="1" dirty="0">
                <a:ea typeface="+mn-lt"/>
                <a:cs typeface="+mn-lt"/>
              </a:rPr>
              <a:t>Kubernetes</a:t>
            </a:r>
            <a:r>
              <a:rPr lang="en-US" sz="2000" dirty="0">
                <a:ea typeface="+mn-lt"/>
                <a:cs typeface="+mn-lt"/>
              </a:rPr>
              <a:t> (for orchestration in production).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Jenkins CI/CD pipeline</a:t>
            </a:r>
            <a:r>
              <a:rPr lang="en-US" sz="2000" dirty="0">
                <a:ea typeface="+mn-lt"/>
                <a:cs typeface="+mn-lt"/>
              </a:rPr>
              <a:t> automates deployment by building Docker images, running tests, and deploying containers.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Each microservice runs in its own </a:t>
            </a:r>
            <a:r>
              <a:rPr lang="en-US" sz="2000" b="1" dirty="0">
                <a:ea typeface="+mn-lt"/>
                <a:cs typeface="+mn-lt"/>
              </a:rPr>
              <a:t>container</a:t>
            </a:r>
            <a:r>
              <a:rPr lang="en-US" sz="2000" dirty="0">
                <a:ea typeface="+mn-lt"/>
                <a:cs typeface="+mn-lt"/>
              </a:rPr>
              <a:t> with its dependencies.</a:t>
            </a:r>
            <a:endParaRPr lang="en-US" sz="2000"/>
          </a:p>
          <a:p>
            <a:pPr marL="285750" indent="-285750"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Kubernetes manages </a:t>
            </a:r>
            <a:r>
              <a:rPr lang="en-US" sz="2000" b="1" dirty="0">
                <a:ea typeface="+mn-lt"/>
                <a:cs typeface="+mn-lt"/>
              </a:rPr>
              <a:t>scaling, load balancing, and service discovery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sz="200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123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Sourav Roy</a:t>
            </a:r>
          </a:p>
          <a:p>
            <a:r>
              <a:rPr lang="en-US" dirty="0"/>
              <a:t>ID - 30437</a:t>
            </a:r>
          </a:p>
          <a:p>
            <a:r>
              <a:rPr lang="en-US" dirty="0"/>
              <a:t>roys45545@gmail.com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3959" y="303446"/>
            <a:ext cx="4837176" cy="438016"/>
          </a:xfrm>
          <a:noFill/>
        </p:spPr>
        <p:txBody>
          <a:bodyPr anchor="b">
            <a:noAutofit/>
          </a:bodyPr>
          <a:lstStyle/>
          <a:p>
            <a:r>
              <a:rPr lang="en-US" b="1" dirty="0">
                <a:ea typeface="Calibri Light"/>
                <a:cs typeface="Calibri Light"/>
              </a:rPr>
              <a:t>Architecture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6563532" y="970684"/>
            <a:ext cx="3813766" cy="505250"/>
          </a:xfrm>
          <a:noFill/>
        </p:spPr>
        <p:txBody>
          <a:bodyPr anchor="t">
            <a:normAutofit/>
          </a:bodyPr>
          <a:lstStyle/>
          <a:p>
            <a:r>
              <a:rPr lang="en-US" b="1" dirty="0">
                <a:latin typeface="Latha"/>
                <a:ea typeface="Calibri"/>
                <a:cs typeface="Calibri"/>
              </a:rPr>
              <a:t>microservices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D611ED-7072-8E26-3FC4-423C03F0A14A}"/>
              </a:ext>
            </a:extLst>
          </p:cNvPr>
          <p:cNvSpPr txBox="1"/>
          <p:nvPr/>
        </p:nvSpPr>
        <p:spPr>
          <a:xfrm>
            <a:off x="6252581" y="1582420"/>
            <a:ext cx="5144778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The project follows a </a:t>
            </a:r>
            <a:r>
              <a:rPr lang="en-US" b="1">
                <a:ea typeface="+mn-lt"/>
                <a:cs typeface="+mn-lt"/>
              </a:rPr>
              <a:t>Microservices Architecture</a:t>
            </a:r>
            <a:r>
              <a:rPr lang="en-US">
                <a:ea typeface="+mn-lt"/>
                <a:cs typeface="+mn-lt"/>
              </a:rPr>
              <a:t>, where each functionality is developed as a </a:t>
            </a:r>
            <a:r>
              <a:rPr lang="en-US" b="1">
                <a:ea typeface="+mn-lt"/>
                <a:cs typeface="+mn-lt"/>
              </a:rPr>
              <a:t>separate service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Each service runs on its own </a:t>
            </a:r>
            <a:r>
              <a:rPr lang="en-US" b="1">
                <a:ea typeface="+mn-lt"/>
                <a:cs typeface="+mn-lt"/>
              </a:rPr>
              <a:t>port</a:t>
            </a:r>
            <a:r>
              <a:rPr lang="en-US">
                <a:ea typeface="+mn-lt"/>
                <a:cs typeface="+mn-lt"/>
              </a:rPr>
              <a:t> and has its own </a:t>
            </a:r>
            <a:r>
              <a:rPr lang="en-US" b="1">
                <a:ea typeface="+mn-lt"/>
                <a:cs typeface="+mn-lt"/>
              </a:rPr>
              <a:t>database</a:t>
            </a:r>
            <a:r>
              <a:rPr lang="en-US">
                <a:ea typeface="+mn-lt"/>
                <a:cs typeface="+mn-lt"/>
              </a:rPr>
              <a:t>, making them independent and scalable.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An </a:t>
            </a:r>
            <a:r>
              <a:rPr lang="en-US" b="1">
                <a:ea typeface="+mn-lt"/>
                <a:cs typeface="+mn-lt"/>
              </a:rPr>
              <a:t>API Gateway</a:t>
            </a:r>
            <a:r>
              <a:rPr lang="en-US">
                <a:ea typeface="+mn-lt"/>
                <a:cs typeface="+mn-lt"/>
              </a:rPr>
              <a:t> is used as a single entry point to route requests to the right service.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Services communicate using </a:t>
            </a:r>
            <a:r>
              <a:rPr lang="en-US" b="1">
                <a:ea typeface="+mn-lt"/>
                <a:cs typeface="+mn-lt"/>
              </a:rPr>
              <a:t>REST APIs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The system is packaged into </a:t>
            </a:r>
            <a:r>
              <a:rPr lang="en-US" b="1">
                <a:ea typeface="+mn-lt"/>
                <a:cs typeface="+mn-lt"/>
              </a:rPr>
              <a:t>Docker containers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>
                <a:ea typeface="+mn-lt"/>
                <a:cs typeface="+mn-lt"/>
              </a:rPr>
              <a:t>and deployed using </a:t>
            </a:r>
            <a:r>
              <a:rPr lang="en-US" b="1">
                <a:ea typeface="+mn-lt"/>
                <a:cs typeface="+mn-lt"/>
              </a:rPr>
              <a:t>Kubernetes</a:t>
            </a:r>
            <a:r>
              <a:rPr lang="en-US">
                <a:ea typeface="+mn-lt"/>
                <a:cs typeface="+mn-lt"/>
              </a:rPr>
              <a:t> for orchestration.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Jenkins CI/CD</a:t>
            </a:r>
            <a:r>
              <a:rPr lang="en-US" dirty="0">
                <a:ea typeface="+mn-lt"/>
                <a:cs typeface="+mn-lt"/>
              </a:rPr>
              <a:t> automates building, testing, and deploying all services.</a:t>
            </a:r>
            <a:endParaRPr lang="en-US" dirty="0"/>
          </a:p>
          <a:p>
            <a:pPr algn="l"/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89024" cy="10632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4977" y="76792"/>
            <a:ext cx="9144000" cy="1122325"/>
          </a:xfrm>
        </p:spPr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Architecture</a:t>
            </a:r>
          </a:p>
        </p:txBody>
      </p:sp>
      <p:pic>
        <p:nvPicPr>
          <p:cNvPr id="2" name="Picture 1" descr="A diagram of a service&#10;&#10;AI-generated content may be incorrect.">
            <a:extLst>
              <a:ext uri="{FF2B5EF4-FFF2-40B4-BE49-F238E27FC236}">
                <a16:creationId xmlns:a16="http://schemas.microsoft.com/office/drawing/2014/main" id="{A0086E1D-97E9-FF09-BE82-4900DB1580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3010" y="1045534"/>
            <a:ext cx="9700073" cy="53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9388" y="2394297"/>
            <a:ext cx="5066250" cy="516070"/>
          </a:xfrm>
          <a:noFill/>
        </p:spPr>
        <p:txBody>
          <a:bodyPr>
            <a:noAutofit/>
          </a:bodyPr>
          <a:lstStyle/>
          <a:p>
            <a:r>
              <a:rPr lang="en-US" sz="2400" b="1" u="sng" dirty="0">
                <a:ea typeface="+mj-lt"/>
                <a:cs typeface="+mj-lt"/>
              </a:rPr>
              <a:t>Auth-Service</a:t>
            </a:r>
          </a:p>
          <a:p>
            <a:endParaRPr lang="en-US" dirty="0">
              <a:ea typeface="Calibri Light"/>
              <a:cs typeface="Calibri Light"/>
            </a:endParaRPr>
          </a:p>
        </p:txBody>
      </p:sp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/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9388" y="505609"/>
            <a:ext cx="5066250" cy="68191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ea typeface="+mj-lt"/>
                <a:cs typeface="+mj-lt"/>
              </a:rPr>
              <a:t>Overview each services and present </a:t>
            </a:r>
            <a:r>
              <a:rPr lang="en-US" b="1" dirty="0" err="1">
                <a:ea typeface="+mj-lt"/>
                <a:cs typeface="+mj-lt"/>
              </a:rPr>
              <a:t>api's</a:t>
            </a:r>
            <a:r>
              <a:rPr lang="en-US" b="1" dirty="0">
                <a:ea typeface="+mj-lt"/>
                <a:cs typeface="+mj-lt"/>
              </a:rPr>
              <a:t> exposed</a:t>
            </a:r>
            <a:endParaRPr lang="en-US" dirty="0">
              <a:ea typeface="Calibri Light"/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D3F899-7A70-4EAF-33F5-8DD75B242CFF}"/>
              </a:ext>
            </a:extLst>
          </p:cNvPr>
          <p:cNvSpPr txBox="1"/>
          <p:nvPr/>
        </p:nvSpPr>
        <p:spPr>
          <a:xfrm>
            <a:off x="407268" y="2491396"/>
            <a:ext cx="6055657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ea typeface="+mn-lt"/>
                <a:cs typeface="+mn-lt"/>
              </a:rPr>
              <a:t>Overview: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Handles authentication and authorization.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Manages </a:t>
            </a:r>
            <a:r>
              <a:rPr lang="en-US" sz="2000" b="1" dirty="0">
                <a:ea typeface="+mn-lt"/>
                <a:cs typeface="+mn-lt"/>
              </a:rPr>
              <a:t>users, agents, and admins</a:t>
            </a:r>
            <a:r>
              <a:rPr lang="en-US" sz="2000" dirty="0">
                <a:ea typeface="+mn-lt"/>
                <a:cs typeface="+mn-lt"/>
              </a:rPr>
              <a:t> with role-based access.</a:t>
            </a:r>
            <a:endParaRPr lang="en-US" sz="2000" dirty="0">
              <a:ea typeface="Calibri"/>
              <a:cs typeface="Calibri"/>
            </a:endParaRPr>
          </a:p>
          <a:p>
            <a:r>
              <a:rPr lang="en-US" sz="2000" b="1" dirty="0">
                <a:ea typeface="+mn-lt"/>
                <a:cs typeface="+mn-lt"/>
              </a:rPr>
              <a:t>APIs: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latin typeface="Consolas"/>
                <a:ea typeface="Calibri"/>
                <a:cs typeface="Calibri"/>
              </a:rPr>
              <a:t>POST /register</a:t>
            </a:r>
            <a:r>
              <a:rPr lang="en-US" sz="2000" dirty="0">
                <a:ea typeface="+mn-lt"/>
                <a:cs typeface="+mn-lt"/>
              </a:rPr>
              <a:t> → Register a new user/agent.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latin typeface="Consolas"/>
                <a:ea typeface="Calibri"/>
                <a:cs typeface="Calibri"/>
              </a:rPr>
              <a:t>POST /login</a:t>
            </a:r>
            <a:r>
              <a:rPr lang="en-US" sz="2000" dirty="0">
                <a:ea typeface="+mn-lt"/>
                <a:cs typeface="+mn-lt"/>
              </a:rPr>
              <a:t> → Login and get authentication token.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latin typeface="Consolas"/>
                <a:ea typeface="Calibri"/>
                <a:cs typeface="Calibri"/>
              </a:rPr>
              <a:t>GET /users</a:t>
            </a:r>
            <a:r>
              <a:rPr lang="en-US" sz="2000" dirty="0">
                <a:ea typeface="+mn-lt"/>
                <a:cs typeface="+mn-lt"/>
              </a:rPr>
              <a:t> → List all registered users (admin only).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latin typeface="Consolas"/>
                <a:ea typeface="Calibri"/>
                <a:cs typeface="Calibri"/>
              </a:rPr>
              <a:t>GET /users/{id}</a:t>
            </a:r>
            <a:r>
              <a:rPr lang="en-US" sz="2000" dirty="0">
                <a:ea typeface="+mn-lt"/>
                <a:cs typeface="+mn-lt"/>
              </a:rPr>
              <a:t> → Get details of a user.</a:t>
            </a:r>
            <a:endParaRPr lang="en-US" sz="2000" dirty="0"/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231095"/>
            <a:ext cx="3428900" cy="503429"/>
          </a:xfrm>
          <a:noFill/>
        </p:spPr>
        <p:txBody>
          <a:bodyPr anchor="ctr"/>
          <a:lstStyle/>
          <a:p>
            <a:r>
              <a:rPr lang="en-US" sz="2800" b="1" u="sng" dirty="0">
                <a:ea typeface="+mj-lt"/>
                <a:cs typeface="+mj-lt"/>
              </a:rPr>
              <a:t>Policy-Service</a:t>
            </a:r>
            <a:endParaRPr lang="en-US" sz="2800" b="1" u="sng" dirty="0"/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1022819"/>
            <a:ext cx="6241650" cy="5443645"/>
          </a:xfrm>
          <a:noFill/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b="1" dirty="0">
                <a:ea typeface="+mn-lt"/>
                <a:cs typeface="+mn-lt"/>
              </a:rPr>
              <a:t>Overview: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+mn-lt"/>
                <a:cs typeface="+mn-lt"/>
              </a:rPr>
              <a:t>Manages </a:t>
            </a:r>
            <a:r>
              <a:rPr lang="en-US" b="1" dirty="0">
                <a:ea typeface="+mn-lt"/>
                <a:cs typeface="+mn-lt"/>
              </a:rPr>
              <a:t>insurance policies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Users can apply for policies.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Agents review applications.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Admins finalize approvals.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APIs:</a:t>
            </a:r>
            <a:endParaRPr lang="en-US" dirty="0"/>
          </a:p>
          <a:p>
            <a:r>
              <a:rPr lang="en-US" dirty="0">
                <a:latin typeface="Consolas"/>
              </a:rPr>
              <a:t>GET /policies</a:t>
            </a:r>
            <a:r>
              <a:rPr lang="en-US" dirty="0">
                <a:ea typeface="+mn-lt"/>
                <a:cs typeface="+mn-lt"/>
              </a:rPr>
              <a:t> → Get all policies.</a:t>
            </a:r>
            <a:endParaRPr lang="en-US" dirty="0"/>
          </a:p>
          <a:p>
            <a:r>
              <a:rPr lang="en-US" dirty="0">
                <a:latin typeface="Consolas"/>
              </a:rPr>
              <a:t>GET /policies/{id}</a:t>
            </a:r>
            <a:r>
              <a:rPr lang="en-US" dirty="0">
                <a:ea typeface="+mn-lt"/>
                <a:cs typeface="+mn-lt"/>
              </a:rPr>
              <a:t> → Get details of one policy.</a:t>
            </a:r>
            <a:endParaRPr lang="en-US" dirty="0"/>
          </a:p>
          <a:p>
            <a:r>
              <a:rPr lang="en-US" dirty="0">
                <a:latin typeface="Consolas"/>
              </a:rPr>
              <a:t>POST /policies</a:t>
            </a:r>
            <a:r>
              <a:rPr lang="en-US" dirty="0">
                <a:ea typeface="+mn-lt"/>
                <a:cs typeface="+mn-lt"/>
              </a:rPr>
              <a:t> → Apply for a new policy.</a:t>
            </a:r>
            <a:endParaRPr lang="en-US" dirty="0"/>
          </a:p>
          <a:p>
            <a:r>
              <a:rPr lang="en-US" dirty="0">
                <a:latin typeface="Consolas"/>
              </a:rPr>
              <a:t>PUT /policies/{id}</a:t>
            </a:r>
            <a:r>
              <a:rPr lang="en-US" dirty="0">
                <a:ea typeface="+mn-lt"/>
                <a:cs typeface="+mn-lt"/>
              </a:rPr>
              <a:t> → Update policy (agent/admin).</a:t>
            </a:r>
            <a:endParaRPr lang="en-US" dirty="0"/>
          </a:p>
          <a:p>
            <a:r>
              <a:rPr lang="en-US" dirty="0">
                <a:latin typeface="Consolas"/>
              </a:rPr>
              <a:t>DELETE /policies/{id}</a:t>
            </a:r>
            <a:r>
              <a:rPr lang="en-US" dirty="0">
                <a:ea typeface="+mn-lt"/>
                <a:cs typeface="+mn-lt"/>
              </a:rPr>
              <a:t> → Cancel a policy.</a:t>
            </a:r>
            <a:endParaRPr lang="en-US" dirty="0"/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148" y="1357794"/>
            <a:ext cx="9144000" cy="5328885"/>
          </a:xfrm>
          <a:noFill/>
        </p:spPr>
        <p:txBody>
          <a:bodyPr/>
          <a:lstStyle/>
          <a:p>
            <a:pPr algn="l"/>
            <a:r>
              <a:rPr lang="en-US" sz="2000" b="1" dirty="0">
                <a:ea typeface="+mj-lt"/>
                <a:cs typeface="+mj-lt"/>
              </a:rPr>
              <a:t>Overview:</a:t>
            </a:r>
            <a:endParaRPr lang="en-US" dirty="0">
              <a:ea typeface="Calibri Light"/>
              <a:cs typeface="Calibri Ligh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>
                <a:ea typeface="+mj-lt"/>
                <a:cs typeface="+mj-lt"/>
              </a:rPr>
              <a:t>Handles </a:t>
            </a:r>
            <a:r>
              <a:rPr lang="en-US" sz="2000" b="1" dirty="0">
                <a:ea typeface="+mj-lt"/>
                <a:cs typeface="+mj-lt"/>
              </a:rPr>
              <a:t>insurance claims</a:t>
            </a:r>
            <a:r>
              <a:rPr lang="en-US" sz="2000" dirty="0">
                <a:ea typeface="+mj-lt"/>
                <a:cs typeface="+mj-lt"/>
              </a:rPr>
              <a:t>.</a:t>
            </a:r>
            <a:endParaRPr lang="en-US" dirty="0">
              <a:ea typeface="Calibri Light"/>
              <a:cs typeface="Calibri Ligh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>
                <a:ea typeface="+mj-lt"/>
                <a:cs typeface="+mj-lt"/>
              </a:rPr>
              <a:t>Users raise claims for approved policies.</a:t>
            </a:r>
            <a:endParaRPr lang="en-US" dirty="0">
              <a:ea typeface="Calibri Light"/>
              <a:cs typeface="Calibri Ligh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>
                <a:ea typeface="+mj-lt"/>
                <a:cs typeface="+mj-lt"/>
              </a:rPr>
              <a:t>Agents verify claims.</a:t>
            </a:r>
            <a:endParaRPr lang="en-US" dirty="0">
              <a:ea typeface="Calibri Light"/>
              <a:cs typeface="Calibri Ligh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>
                <a:ea typeface="+mj-lt"/>
                <a:cs typeface="+mj-lt"/>
              </a:rPr>
              <a:t>Admins take the final decision.</a:t>
            </a:r>
            <a:endParaRPr lang="en-US" dirty="0">
              <a:ea typeface="Calibri Light"/>
              <a:cs typeface="Calibri Light"/>
            </a:endParaRPr>
          </a:p>
          <a:p>
            <a:pPr algn="l"/>
            <a:r>
              <a:rPr lang="en-US" sz="2000" b="1" dirty="0">
                <a:ea typeface="+mj-lt"/>
                <a:cs typeface="+mj-lt"/>
              </a:rPr>
              <a:t>APIs:</a:t>
            </a:r>
            <a:endParaRPr lang="en-US" dirty="0">
              <a:ea typeface="Calibri Light"/>
              <a:cs typeface="Calibri Ligh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>
                <a:latin typeface="Consolas"/>
                <a:ea typeface="Calibri Light"/>
                <a:cs typeface="Calibri Light"/>
              </a:rPr>
              <a:t>GET /list-claims</a:t>
            </a:r>
            <a:r>
              <a:rPr lang="en-US" sz="2000" dirty="0">
                <a:ea typeface="+mj-lt"/>
                <a:cs typeface="+mj-lt"/>
              </a:rPr>
              <a:t> → Get all claims.</a:t>
            </a:r>
            <a:endParaRPr lang="en-US" dirty="0">
              <a:ea typeface="Calibri Light"/>
              <a:cs typeface="Calibri Ligh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>
                <a:latin typeface="Consolas"/>
                <a:ea typeface="Calibri Light"/>
                <a:cs typeface="Calibri Light"/>
              </a:rPr>
              <a:t>POST /Create-claims</a:t>
            </a:r>
            <a:r>
              <a:rPr lang="en-US" sz="2000" dirty="0">
                <a:ea typeface="+mj-lt"/>
                <a:cs typeface="+mj-lt"/>
              </a:rPr>
              <a:t> → Raise a new claim.</a:t>
            </a:r>
            <a:endParaRPr lang="en-US" dirty="0">
              <a:ea typeface="Calibri Light"/>
              <a:cs typeface="Calibri Ligh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>
                <a:latin typeface="Consolas"/>
                <a:ea typeface="Calibri Light"/>
                <a:cs typeface="Calibri Light"/>
              </a:rPr>
              <a:t>PUT /claims/{id}</a:t>
            </a:r>
            <a:r>
              <a:rPr lang="en-US" sz="2000" dirty="0">
                <a:ea typeface="+mj-lt"/>
                <a:cs typeface="+mj-lt"/>
              </a:rPr>
              <a:t> → Update claim status (agent/admin).</a:t>
            </a:r>
            <a:endParaRPr lang="en-US" dirty="0">
              <a:ea typeface="Calibri Light"/>
              <a:cs typeface="Calibri Light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>
                <a:latin typeface="Consolas"/>
                <a:ea typeface="Calibri Light"/>
                <a:cs typeface="Calibri Light"/>
              </a:rPr>
              <a:t>DELETE /claims/{id}</a:t>
            </a:r>
            <a:r>
              <a:rPr lang="en-US" sz="2000" dirty="0">
                <a:ea typeface="+mj-lt"/>
                <a:cs typeface="+mj-lt"/>
              </a:rPr>
              <a:t> → Remove a claim.</a:t>
            </a:r>
            <a:endParaRPr lang="en-US" dirty="0">
              <a:ea typeface="Calibri Light"/>
              <a:cs typeface="Calibri Light"/>
            </a:endParaRPr>
          </a:p>
          <a:p>
            <a:br>
              <a:rPr lang="en-US" dirty="0"/>
            </a:br>
            <a:endParaRPr lang="en-US" dirty="0"/>
          </a:p>
          <a:p>
            <a:endParaRPr lang="en-US" sz="2000" dirty="0">
              <a:ea typeface="Calibri Light"/>
              <a:cs typeface="Calibri Light"/>
            </a:endParaRP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4792" y="173507"/>
            <a:ext cx="3518497" cy="683219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Claim-Service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ctr"/>
          <a:lstStyle/>
          <a:p>
            <a:r>
              <a:rPr lang="en-US" dirty="0">
                <a:ea typeface="+mj-lt"/>
                <a:cs typeface="+mj-lt"/>
              </a:rPr>
              <a:t>API Gateway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1929" y="1361393"/>
            <a:ext cx="9497207" cy="4137189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 b="1" dirty="0">
                <a:ea typeface="+mn-lt"/>
                <a:cs typeface="+mn-lt"/>
              </a:rPr>
              <a:t>Overview: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Acts as the </a:t>
            </a:r>
            <a:r>
              <a:rPr lang="en-US" sz="1600" b="1" dirty="0">
                <a:ea typeface="+mn-lt"/>
                <a:cs typeface="+mn-lt"/>
              </a:rPr>
              <a:t>single entry point</a:t>
            </a:r>
            <a:r>
              <a:rPr lang="en-US" sz="1600" dirty="0">
                <a:ea typeface="+mn-lt"/>
                <a:cs typeface="+mn-lt"/>
              </a:rPr>
              <a:t> for all clients (User, Agent, Admin).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Forwards requests to the right microservice (</a:t>
            </a:r>
            <a:r>
              <a:rPr lang="en-US" sz="1600" dirty="0">
                <a:latin typeface="Consolas"/>
                <a:ea typeface="Calibri"/>
                <a:cs typeface="Calibri"/>
              </a:rPr>
              <a:t>auth-service</a:t>
            </a:r>
            <a:r>
              <a:rPr lang="en-US" sz="1600" dirty="0">
                <a:ea typeface="+mn-lt"/>
                <a:cs typeface="+mn-lt"/>
              </a:rPr>
              <a:t>, </a:t>
            </a:r>
            <a:r>
              <a:rPr lang="en-US" sz="1600" dirty="0">
                <a:latin typeface="Consolas"/>
                <a:ea typeface="Calibri"/>
                <a:cs typeface="Calibri"/>
              </a:rPr>
              <a:t>policy-service</a:t>
            </a:r>
            <a:r>
              <a:rPr lang="en-US" sz="1600" dirty="0">
                <a:ea typeface="+mn-lt"/>
                <a:cs typeface="+mn-lt"/>
              </a:rPr>
              <a:t>, </a:t>
            </a:r>
            <a:r>
              <a:rPr lang="en-US" sz="1600" dirty="0">
                <a:latin typeface="Consolas"/>
                <a:ea typeface="Calibri"/>
                <a:cs typeface="Calibri"/>
              </a:rPr>
              <a:t>claim-service</a:t>
            </a:r>
            <a:r>
              <a:rPr lang="en-US" sz="1600" dirty="0">
                <a:ea typeface="+mn-lt"/>
                <a:cs typeface="+mn-lt"/>
              </a:rPr>
              <a:t>).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Provides </a:t>
            </a:r>
            <a:r>
              <a:rPr lang="en-US" sz="1600" b="1" dirty="0">
                <a:ea typeface="+mn-lt"/>
                <a:cs typeface="+mn-lt"/>
              </a:rPr>
              <a:t>centralized authentication, routing, and security</a:t>
            </a:r>
            <a:r>
              <a:rPr lang="en-US" sz="1600" dirty="0">
                <a:ea typeface="+mn-lt"/>
                <a:cs typeface="+mn-lt"/>
              </a:rPr>
              <a:t>.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Makes the system </a:t>
            </a:r>
            <a:r>
              <a:rPr lang="en-US" sz="1600" b="1" dirty="0">
                <a:ea typeface="+mn-lt"/>
                <a:cs typeface="+mn-lt"/>
              </a:rPr>
              <a:t>easier to use and more secure</a:t>
            </a:r>
            <a:r>
              <a:rPr lang="en-US" sz="1600" dirty="0">
                <a:ea typeface="+mn-lt"/>
                <a:cs typeface="+mn-lt"/>
              </a:rPr>
              <a:t>.</a:t>
            </a:r>
            <a:endParaRPr lang="en-US" sz="1600"/>
          </a:p>
          <a:p>
            <a:r>
              <a:rPr lang="en-US" sz="1600" b="1" dirty="0">
                <a:ea typeface="+mn-lt"/>
                <a:cs typeface="+mn-lt"/>
              </a:rPr>
              <a:t>APIs (routes exposed):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Consolas"/>
                <a:ea typeface="Calibri"/>
                <a:cs typeface="Calibri"/>
              </a:rPr>
              <a:t>POST /auth/register</a:t>
            </a:r>
            <a:r>
              <a:rPr lang="en-US" sz="1600" dirty="0">
                <a:ea typeface="+mn-lt"/>
                <a:cs typeface="+mn-lt"/>
              </a:rPr>
              <a:t> → Forward to </a:t>
            </a:r>
            <a:r>
              <a:rPr lang="en-US" sz="1600" b="1" dirty="0">
                <a:ea typeface="+mn-lt"/>
                <a:cs typeface="+mn-lt"/>
              </a:rPr>
              <a:t>Auth-Service</a:t>
            </a:r>
            <a:r>
              <a:rPr lang="en-US" sz="1600" dirty="0">
                <a:ea typeface="+mn-lt"/>
                <a:cs typeface="+mn-lt"/>
              </a:rPr>
              <a:t> (register a user/agent/admin).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Consolas"/>
                <a:ea typeface="Calibri"/>
                <a:cs typeface="Calibri"/>
              </a:rPr>
              <a:t>POST /auth/login</a:t>
            </a:r>
            <a:r>
              <a:rPr lang="en-US" sz="1600" dirty="0">
                <a:ea typeface="+mn-lt"/>
                <a:cs typeface="+mn-lt"/>
              </a:rPr>
              <a:t> → Forward to </a:t>
            </a:r>
            <a:r>
              <a:rPr lang="en-US" sz="1600" b="1" dirty="0">
                <a:ea typeface="+mn-lt"/>
                <a:cs typeface="+mn-lt"/>
              </a:rPr>
              <a:t>Auth-Service</a:t>
            </a:r>
            <a:r>
              <a:rPr lang="en-US" sz="1600" dirty="0">
                <a:ea typeface="+mn-lt"/>
                <a:cs typeface="+mn-lt"/>
              </a:rPr>
              <a:t> (login ).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Consolas"/>
                <a:ea typeface="Calibri"/>
                <a:cs typeface="Calibri"/>
              </a:rPr>
              <a:t>GET /policies</a:t>
            </a:r>
            <a:r>
              <a:rPr lang="en-US" sz="1600" dirty="0">
                <a:ea typeface="+mn-lt"/>
                <a:cs typeface="+mn-lt"/>
              </a:rPr>
              <a:t> → Forward to </a:t>
            </a:r>
            <a:r>
              <a:rPr lang="en-US" sz="1600" b="1" dirty="0">
                <a:ea typeface="+mn-lt"/>
                <a:cs typeface="+mn-lt"/>
              </a:rPr>
              <a:t>Policy-Service</a:t>
            </a:r>
            <a:r>
              <a:rPr lang="en-US" sz="1600" dirty="0">
                <a:ea typeface="+mn-lt"/>
                <a:cs typeface="+mn-lt"/>
              </a:rPr>
              <a:t> (list all policies).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Consolas"/>
                <a:ea typeface="Calibri"/>
                <a:cs typeface="Calibri"/>
              </a:rPr>
              <a:t>POST /policies</a:t>
            </a:r>
            <a:r>
              <a:rPr lang="en-US" sz="1600" dirty="0">
                <a:ea typeface="+mn-lt"/>
                <a:cs typeface="+mn-lt"/>
              </a:rPr>
              <a:t> → Forward to </a:t>
            </a:r>
            <a:r>
              <a:rPr lang="en-US" sz="1600" b="1" dirty="0">
                <a:ea typeface="+mn-lt"/>
                <a:cs typeface="+mn-lt"/>
              </a:rPr>
              <a:t>Policy-Service</a:t>
            </a:r>
            <a:r>
              <a:rPr lang="en-US" sz="1600" dirty="0">
                <a:ea typeface="+mn-lt"/>
                <a:cs typeface="+mn-lt"/>
              </a:rPr>
              <a:t> (apply for new policy).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Consolas"/>
                <a:ea typeface="Calibri"/>
                <a:cs typeface="Calibri"/>
              </a:rPr>
              <a:t>GET /claims</a:t>
            </a:r>
            <a:r>
              <a:rPr lang="en-US" sz="1600" dirty="0">
                <a:ea typeface="+mn-lt"/>
                <a:cs typeface="+mn-lt"/>
              </a:rPr>
              <a:t> → Forward to </a:t>
            </a:r>
            <a:r>
              <a:rPr lang="en-US" sz="1600" b="1" dirty="0">
                <a:ea typeface="+mn-lt"/>
                <a:cs typeface="+mn-lt"/>
              </a:rPr>
              <a:t>Claim-Service</a:t>
            </a:r>
            <a:r>
              <a:rPr lang="en-US" sz="1600" dirty="0">
                <a:ea typeface="+mn-lt"/>
                <a:cs typeface="+mn-lt"/>
              </a:rPr>
              <a:t> (list all claims).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Consolas"/>
                <a:ea typeface="Calibri"/>
                <a:cs typeface="Calibri"/>
              </a:rPr>
              <a:t>POST /claims</a:t>
            </a:r>
            <a:r>
              <a:rPr lang="en-US" sz="1600" dirty="0">
                <a:ea typeface="+mn-lt"/>
                <a:cs typeface="+mn-lt"/>
              </a:rPr>
              <a:t> → Forward to </a:t>
            </a:r>
            <a:r>
              <a:rPr lang="en-US" sz="1600" b="1" dirty="0">
                <a:ea typeface="+mn-lt"/>
                <a:cs typeface="+mn-lt"/>
              </a:rPr>
              <a:t>Claim-Service</a:t>
            </a:r>
            <a:r>
              <a:rPr lang="en-US" sz="1600" dirty="0">
                <a:ea typeface="+mn-lt"/>
                <a:cs typeface="+mn-lt"/>
              </a:rPr>
              <a:t> (raise a new claim).</a:t>
            </a:r>
            <a:endParaRPr lang="en-US" sz="1600" dirty="0"/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2349606" y="1702051"/>
            <a:ext cx="1294677" cy="66336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5CE855E-3630-2D9D-A161-034B462C4F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393785"/>
            <a:ext cx="12192000" cy="6858000"/>
          </a:xfrm>
          <a:solidFill>
            <a:schemeClr val="bg1"/>
          </a:solidFill>
        </p:spPr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AEC7FA-4DA5-91E6-53D2-FDD212BE3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8645" y="260821"/>
            <a:ext cx="6259652" cy="1447289"/>
          </a:xfrm>
        </p:spPr>
        <p:txBody>
          <a:bodyPr/>
          <a:lstStyle/>
          <a:p>
            <a:r>
              <a:rPr lang="en-US" sz="4400" b="1" u="sng" dirty="0">
                <a:solidFill>
                  <a:schemeClr val="tx1"/>
                </a:solidFill>
                <a:ea typeface="+mj-lt"/>
                <a:cs typeface="+mj-lt"/>
              </a:rPr>
              <a:t>Containerization</a:t>
            </a:r>
            <a:r>
              <a:rPr lang="en-US" dirty="0">
                <a:ea typeface="+mj-lt"/>
                <a:cs typeface="+mj-lt"/>
              </a:rPr>
              <a:t> – Docker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A49ECF-39D6-87BC-DFA2-6D51D5F96AE1}"/>
              </a:ext>
            </a:extLst>
          </p:cNvPr>
          <p:cNvSpPr txBox="1"/>
          <p:nvPr/>
        </p:nvSpPr>
        <p:spPr>
          <a:xfrm>
            <a:off x="1457516" y="1252952"/>
            <a:ext cx="9279011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Each service is packaged into a </a:t>
            </a:r>
            <a:r>
              <a:rPr lang="en-US" sz="2000" b="1" dirty="0">
                <a:ea typeface="+mn-lt"/>
                <a:cs typeface="+mn-lt"/>
              </a:rPr>
              <a:t>Docker container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Containers make the system </a:t>
            </a:r>
            <a:r>
              <a:rPr lang="en-US" sz="2000" b="1" dirty="0">
                <a:ea typeface="+mn-lt"/>
                <a:cs typeface="+mn-lt"/>
              </a:rPr>
              <a:t>lightweight, portable, and consistent</a:t>
            </a:r>
            <a:r>
              <a:rPr lang="en-US" sz="2000" dirty="0">
                <a:ea typeface="+mn-lt"/>
                <a:cs typeface="+mn-lt"/>
              </a:rPr>
              <a:t> across environments.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Every service runs in its </a:t>
            </a:r>
            <a:r>
              <a:rPr lang="en-US" sz="2000" b="1" dirty="0">
                <a:ea typeface="+mn-lt"/>
                <a:cs typeface="+mn-lt"/>
              </a:rPr>
              <a:t>own container</a:t>
            </a:r>
            <a:r>
              <a:rPr lang="en-US" sz="2000" dirty="0">
                <a:ea typeface="+mn-lt"/>
                <a:cs typeface="+mn-lt"/>
              </a:rPr>
              <a:t> with its dependencies.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Containers communicate with each other through </a:t>
            </a:r>
            <a:r>
              <a:rPr lang="en-US" sz="2000" b="1" dirty="0">
                <a:ea typeface="+mn-lt"/>
                <a:cs typeface="+mn-lt"/>
              </a:rPr>
              <a:t>Docker networking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sz="2000">
              <a:ea typeface="Calibri"/>
              <a:cs typeface="Calibri"/>
            </a:endParaRPr>
          </a:p>
          <a:p>
            <a:pPr algn="l"/>
            <a:endParaRPr lang="en-US" dirty="0"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5A0850-AC91-5620-7204-846E1221BA43}"/>
              </a:ext>
            </a:extLst>
          </p:cNvPr>
          <p:cNvSpPr txBox="1"/>
          <p:nvPr/>
        </p:nvSpPr>
        <p:spPr>
          <a:xfrm>
            <a:off x="1457517" y="3160509"/>
            <a:ext cx="9780193" cy="22775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Containers Created:</a:t>
            </a:r>
            <a:endParaRPr lang="en-US" sz="24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API Gateway Container</a:t>
            </a:r>
            <a:r>
              <a:rPr lang="en-US" sz="2000" dirty="0">
                <a:ea typeface="+mn-lt"/>
                <a:cs typeface="+mn-lt"/>
              </a:rPr>
              <a:t> → Handles routing and authentication.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Auth-Service Container</a:t>
            </a:r>
            <a:r>
              <a:rPr lang="en-US" sz="2000" dirty="0">
                <a:ea typeface="+mn-lt"/>
                <a:cs typeface="+mn-lt"/>
              </a:rPr>
              <a:t> → Manages login, registration, and role-based access.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Policy-Service Container</a:t>
            </a:r>
            <a:r>
              <a:rPr lang="en-US" sz="2000" dirty="0">
                <a:ea typeface="+mn-lt"/>
                <a:cs typeface="+mn-lt"/>
              </a:rPr>
              <a:t> → Handles insurance policy applications.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Claim-Service Container</a:t>
            </a:r>
            <a:r>
              <a:rPr lang="en-US" sz="2000" dirty="0">
                <a:ea typeface="+mn-lt"/>
                <a:cs typeface="+mn-lt"/>
              </a:rPr>
              <a:t> → Manages insurance claims.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Frontend Container</a:t>
            </a:r>
            <a:r>
              <a:rPr lang="en-US" sz="2000" dirty="0">
                <a:ea typeface="+mn-lt"/>
                <a:cs typeface="+mn-lt"/>
              </a:rPr>
              <a:t> → Provides UI for Users, Agents, and Admins.</a:t>
            </a:r>
            <a:endParaRPr lang="en-US" sz="2000" b="1" dirty="0">
              <a:ea typeface="+mn-lt"/>
              <a:cs typeface="+mn-lt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2099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38" y="794129"/>
            <a:ext cx="7420037" cy="630691"/>
          </a:xfrm>
          <a:noFill/>
        </p:spPr>
        <p:txBody>
          <a:bodyPr anchor="b"/>
          <a:lstStyle/>
          <a:p>
            <a:r>
              <a:rPr lang="en-US" sz="2400" b="1" dirty="0">
                <a:ea typeface="+mj-lt"/>
                <a:cs typeface="+mj-lt"/>
              </a:rPr>
              <a:t>Jenkins in the Architecture :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1583" y="1827479"/>
            <a:ext cx="6080475" cy="2841175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It automates the </a:t>
            </a:r>
            <a:r>
              <a:rPr lang="en-US" b="1" dirty="0">
                <a:ea typeface="+mn-lt"/>
                <a:cs typeface="+mn-lt"/>
              </a:rPr>
              <a:t>CI/CD pipeline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Watches the GitHub repo for code changes.</a:t>
            </a:r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Builds Docker images for each microservice.</a:t>
            </a:r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Runs tests to ensure services work correctly.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Deploys the containers to Docker Compose or Kubernetes.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/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VTI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hronicleVTI">
      <a:majorFont>
        <a:latin typeface="Univers Condensed"/>
        <a:ea typeface=""/>
        <a:cs typeface=""/>
      </a:majorFont>
      <a:minorFont>
        <a:latin typeface="Calisto MT" panose="02040603050505030304"/>
        <a:ea typeface=""/>
        <a:cs typeface=""/>
      </a:minorFont>
    </a:fontScheme>
    <a:fmtScheme name="Chronicl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34FD3B1-53CD-4A5C-943C-C44DFF248C3E}" vid="{19A790DA-2E4D-4134-98A6-7DECB1A1B8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0</TotalTime>
  <Words>420</Words>
  <Application>Microsoft Office PowerPoint</Application>
  <PresentationFormat>Widescreen</PresentationFormat>
  <Paragraphs>121</Paragraphs>
  <Slides>11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ChronicleVTI</vt:lpstr>
      <vt:lpstr>Insurance management System</vt:lpstr>
      <vt:lpstr>Architecture</vt:lpstr>
      <vt:lpstr>Architecture</vt:lpstr>
      <vt:lpstr>Auth-Service </vt:lpstr>
      <vt:lpstr>Policy-Service</vt:lpstr>
      <vt:lpstr>Overview: Handles insurance claims. Users raise claims for approved policies. Agents verify claims. Admins take the final decision. APIs: GET /list-claims → Get all claims. POST /Create-claims → Raise a new claim. PUT /claims/{id} → Update claim status (agent/admin). DELETE /claims/{id} → Remove a claim.   </vt:lpstr>
      <vt:lpstr>API Gateway</vt:lpstr>
      <vt:lpstr>Containerization – Docker</vt:lpstr>
      <vt:lpstr>Jenkins in the Architecture :</vt:lpstr>
      <vt:lpstr>Deployment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329</cp:revision>
  <dcterms:created xsi:type="dcterms:W3CDTF">2025-08-28T16:26:18Z</dcterms:created>
  <dcterms:modified xsi:type="dcterms:W3CDTF">2025-08-28T22:18:12Z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